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1" r:id="rId1"/>
  </p:sldMasterIdLst>
  <p:sldIdLst>
    <p:sldId id="256" r:id="rId2"/>
    <p:sldId id="257" r:id="rId3"/>
    <p:sldId id="271" r:id="rId4"/>
    <p:sldId id="258" r:id="rId5"/>
    <p:sldId id="267" r:id="rId6"/>
    <p:sldId id="265" r:id="rId7"/>
    <p:sldId id="262" r:id="rId8"/>
    <p:sldId id="259" r:id="rId9"/>
    <p:sldId id="273" r:id="rId10"/>
    <p:sldId id="274" r:id="rId11"/>
    <p:sldId id="269" r:id="rId12"/>
    <p:sldId id="268" r:id="rId13"/>
    <p:sldId id="260" r:id="rId14"/>
    <p:sldId id="270" r:id="rId15"/>
    <p:sldId id="272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61" r:id="rId24"/>
    <p:sldId id="278" r:id="rId25"/>
    <p:sldId id="279" r:id="rId26"/>
    <p:sldId id="280" r:id="rId27"/>
    <p:sldId id="266" r:id="rId28"/>
    <p:sldId id="275" r:id="rId29"/>
    <p:sldId id="276" r:id="rId30"/>
    <p:sldId id="277" r:id="rId31"/>
    <p:sldId id="263" r:id="rId32"/>
    <p:sldId id="281" r:id="rId33"/>
    <p:sldId id="264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Layout</a:t>
            </a:r>
            <a:r>
              <a:rPr lang="en-US" sz="4000" baseline="0" dirty="0" smtClean="0"/>
              <a:t> Questions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Sheet1!$A$5:$A$6</c:f>
              <c:strCache>
                <c:ptCount val="2"/>
                <c:pt idx="0">
                  <c:v>Help Methods</c:v>
                </c:pt>
                <c:pt idx="1">
                  <c:v>Overview Use</c:v>
                </c:pt>
              </c:strCache>
            </c:strRef>
          </c:cat>
          <c:val>
            <c:numRef>
              <c:f>Sheet1!$B$5:$B$6</c:f>
              <c:numCache>
                <c:formatCode>General</c:formatCode>
                <c:ptCount val="2"/>
                <c:pt idx="0">
                  <c:v>100</c:v>
                </c:pt>
                <c:pt idx="1">
                  <c:v>80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3356016"/>
        <c:axId val="153355456"/>
      </c:barChart>
      <c:catAx>
        <c:axId val="153356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5456"/>
        <c:crosses val="autoZero"/>
        <c:auto val="1"/>
        <c:lblAlgn val="ctr"/>
        <c:lblOffset val="100"/>
        <c:noMultiLvlLbl val="0"/>
      </c:catAx>
      <c:valAx>
        <c:axId val="15335545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Percentage</a:t>
                </a:r>
                <a:r>
                  <a:rPr lang="en-US" sz="2400" baseline="0" dirty="0" smtClean="0"/>
                  <a:t> of Participants</a:t>
                </a:r>
                <a:endParaRPr lang="en-US" sz="24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6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Data Extraction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Sheet1!$A$1:$A$3</c:f>
              <c:strCache>
                <c:ptCount val="3"/>
                <c:pt idx="0">
                  <c:v>100% Correct</c:v>
                </c:pt>
                <c:pt idx="1">
                  <c:v>Reasonable Error</c:v>
                </c:pt>
                <c:pt idx="2">
                  <c:v>40% Incorrect</c:v>
                </c:pt>
              </c:strCache>
            </c:strRef>
          </c:cat>
          <c:val>
            <c:numRef>
              <c:f>Sheet1!$B$1:$B$3</c:f>
              <c:numCache>
                <c:formatCode>General</c:formatCode>
                <c:ptCount val="3"/>
                <c:pt idx="0">
                  <c:v>7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3485424"/>
        <c:axId val="153354336"/>
      </c:barChart>
      <c:catAx>
        <c:axId val="563485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4336"/>
        <c:crosses val="autoZero"/>
        <c:auto val="1"/>
        <c:lblAlgn val="ctr"/>
        <c:lblOffset val="100"/>
        <c:noMultiLvlLbl val="0"/>
      </c:catAx>
      <c:valAx>
        <c:axId val="15335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Number</a:t>
                </a:r>
                <a:r>
                  <a:rPr lang="en-US" sz="2400" baseline="0" dirty="0" smtClean="0"/>
                  <a:t> of Questions</a:t>
                </a:r>
                <a:endParaRPr lang="en-US" sz="24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485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Visualization</a:t>
            </a:r>
            <a:r>
              <a:rPr lang="en-US" sz="4000" baseline="0" dirty="0" smtClean="0"/>
              <a:t> Research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Sheet1!$A$8:$A$9</c:f>
              <c:strCache>
                <c:ptCount val="2"/>
                <c:pt idx="0">
                  <c:v>Determined How Missing Data is Represented</c:v>
                </c:pt>
                <c:pt idx="1">
                  <c:v>Proposed Method was Preferred</c:v>
                </c:pt>
              </c:strCache>
            </c:strRef>
          </c:cat>
          <c:val>
            <c:numRef>
              <c:f>Sheet1!$B$8:$B$9</c:f>
              <c:numCache>
                <c:formatCode>General</c:formatCode>
                <c:ptCount val="2"/>
                <c:pt idx="0">
                  <c:v>100</c:v>
                </c:pt>
                <c:pt idx="1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7443072"/>
        <c:axId val="238297712"/>
      </c:barChart>
      <c:catAx>
        <c:axId val="587443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8297712"/>
        <c:crosses val="autoZero"/>
        <c:auto val="1"/>
        <c:lblAlgn val="ctr"/>
        <c:lblOffset val="100"/>
        <c:noMultiLvlLbl val="0"/>
      </c:catAx>
      <c:valAx>
        <c:axId val="23829771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Percentage</a:t>
                </a:r>
                <a:r>
                  <a:rPr lang="en-US" sz="2400" baseline="0" dirty="0" smtClean="0"/>
                  <a:t> of Participants</a:t>
                </a:r>
                <a:endParaRPr lang="en-US" sz="24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7443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media/image1.jpeg>
</file>

<file path=ppt/media/image10.png>
</file>

<file path=ppt/media/image11.wmf>
</file>

<file path=ppt/media/image12.wmf>
</file>

<file path=ppt/media/image13.wmf>
</file>

<file path=ppt/media/image14.jpg>
</file>

<file path=ppt/media/image15.wmf>
</file>

<file path=ppt/media/image16.wmf>
</file>

<file path=ppt/media/image17.jpeg>
</file>

<file path=ppt/media/image18.wmf>
</file>

<file path=ppt/media/image19.wmf>
</file>

<file path=ppt/media/image2.png>
</file>

<file path=ppt/media/image20.wmf>
</file>

<file path=ppt/media/image21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4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460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802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701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961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76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3083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4830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91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27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71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044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954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70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948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47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933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  <p:sldLayoutId id="2147483844" r:id="rId13"/>
    <p:sldLayoutId id="2147483845" r:id="rId14"/>
    <p:sldLayoutId id="2147483846" r:id="rId15"/>
    <p:sldLayoutId id="2147483847" r:id="rId16"/>
    <p:sldLayoutId id="21474838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4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6.wmf"/><Relationship Id="rId4" Type="http://schemas.openxmlformats.org/officeDocument/2006/relationships/oleObject" Target="../embeddings/oleObject5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8.wmf"/><Relationship Id="rId4" Type="http://schemas.openxmlformats.org/officeDocument/2006/relationships/oleObject" Target="../embeddings/oleObject6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7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0.wmf"/><Relationship Id="rId4" Type="http://schemas.openxmlformats.org/officeDocument/2006/relationships/oleObject" Target="../embeddings/oleObject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9.bin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ax2LCV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ax2LCV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2.w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1690255"/>
            <a:ext cx="9940925" cy="2695476"/>
          </a:xfrm>
        </p:spPr>
        <p:txBody>
          <a:bodyPr>
            <a:noAutofit/>
          </a:bodyPr>
          <a:lstStyle/>
          <a:p>
            <a:r>
              <a:rPr lang="en-US" sz="6000" dirty="0" smtClean="0"/>
              <a:t>Visualizing the effects of historical events on life and mortality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accent6"/>
                </a:solidFill>
              </a:rPr>
              <a:t>By Chris Aikman</a:t>
            </a:r>
            <a:endParaRPr 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669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Visualization research</a:t>
            </a:r>
            <a:endParaRPr lang="en-US" sz="6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3028451"/>
              </p:ext>
            </p:extLst>
          </p:nvPr>
        </p:nvGraphicFramePr>
        <p:xfrm>
          <a:off x="1527048" y="2057400"/>
          <a:ext cx="9144000" cy="3891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2" name="Image" r:id="rId4" imgW="21752280" imgH="9257040" progId="Photoshop.Image.13">
                  <p:embed/>
                </p:oleObj>
              </mc:Choice>
              <mc:Fallback>
                <p:oleObj name="Image" r:id="rId4" imgW="21752280" imgH="9257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7048" y="2057400"/>
                        <a:ext cx="9144000" cy="3891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461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496373"/>
              </p:ext>
            </p:extLst>
          </p:nvPr>
        </p:nvGraphicFramePr>
        <p:xfrm>
          <a:off x="475673" y="2802763"/>
          <a:ext cx="11240655" cy="21945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746885"/>
                <a:gridCol w="3746885"/>
                <a:gridCol w="3746885"/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Three Question</a:t>
                      </a:r>
                      <a:r>
                        <a:rPr lang="en-US" sz="4400" baseline="0" dirty="0" smtClean="0"/>
                        <a:t> Types</a:t>
                      </a:r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Visualization Layout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Extracting Data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Determining</a:t>
                      </a:r>
                      <a:r>
                        <a:rPr lang="en-US" sz="4400" baseline="0" dirty="0" smtClean="0"/>
                        <a:t> Missing Data</a:t>
                      </a:r>
                      <a:endParaRPr lang="en-US" sz="4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4331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3898542"/>
              </p:ext>
            </p:extLst>
          </p:nvPr>
        </p:nvGraphicFramePr>
        <p:xfrm>
          <a:off x="2438400" y="1872673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58220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8451717"/>
              </p:ext>
            </p:extLst>
          </p:nvPr>
        </p:nvGraphicFramePr>
        <p:xfrm>
          <a:off x="2438400" y="1872672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67592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2136646"/>
              </p:ext>
            </p:extLst>
          </p:nvPr>
        </p:nvGraphicFramePr>
        <p:xfrm>
          <a:off x="2438400" y="1872673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77168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505404" y="2967335"/>
            <a:ext cx="31811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Interactive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158324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782980" y="2967335"/>
            <a:ext cx="26260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Dynamic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938659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426954" y="2967335"/>
            <a:ext cx="33380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Responsive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163919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5046675" y="2967335"/>
            <a:ext cx="20986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Usable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9669724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288678" y="2967335"/>
            <a:ext cx="36146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Lack of Data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604005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DATA And audience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2749411" y="3075057"/>
            <a:ext cx="66931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The Human Mortality Database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828468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237158" y="2967335"/>
            <a:ext cx="37176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Y-Axis Issues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309282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4214684" y="2967335"/>
            <a:ext cx="37626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Hover Query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40001382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3644047" y="2967335"/>
            <a:ext cx="49039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Missing Features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3861322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Comparison</a:t>
            </a:r>
            <a:endParaRPr lang="en-US" sz="6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776" y="1872038"/>
            <a:ext cx="3934448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059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Comparison</a:t>
            </a:r>
            <a:endParaRPr lang="en-US" sz="6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1759068"/>
              </p:ext>
            </p:extLst>
          </p:nvPr>
        </p:nvGraphicFramePr>
        <p:xfrm>
          <a:off x="3983707" y="1918978"/>
          <a:ext cx="4224586" cy="4477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3" name="Image" r:id="rId4" imgW="8888760" imgH="9421920" progId="Photoshop.Image.13">
                  <p:embed/>
                </p:oleObj>
              </mc:Choice>
              <mc:Fallback>
                <p:oleObj name="Image" r:id="rId4" imgW="8888760" imgH="9421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83707" y="1918978"/>
                        <a:ext cx="4224586" cy="4477799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50746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Comparison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6649804"/>
              </p:ext>
            </p:extLst>
          </p:nvPr>
        </p:nvGraphicFramePr>
        <p:xfrm>
          <a:off x="3579478" y="1992866"/>
          <a:ext cx="5031457" cy="4477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6" name="Image" r:id="rId4" imgW="11758680" imgH="10463400" progId="Photoshop.Image.13">
                  <p:embed/>
                </p:oleObj>
              </mc:Choice>
              <mc:Fallback>
                <p:oleObj name="Image" r:id="rId4" imgW="11758680" imgH="10463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79478" y="1992866"/>
                        <a:ext cx="5031457" cy="4477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8563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Comparison</a:t>
            </a:r>
            <a:endParaRPr lang="en-US" sz="6000" dirty="0"/>
          </a:p>
        </p:txBody>
      </p:sp>
      <p:pic>
        <p:nvPicPr>
          <p:cNvPr id="13314" name="Picture 2" descr="http://www.esri.com/news/arcuser/0110/graphics/cartogram_2-l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2304328"/>
            <a:ext cx="7658100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8537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Future Work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5588803"/>
              </p:ext>
            </p:extLst>
          </p:nvPr>
        </p:nvGraphicFramePr>
        <p:xfrm>
          <a:off x="686816" y="3640811"/>
          <a:ext cx="10818368" cy="2197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Image" r:id="rId4" imgW="21282480" imgH="431640" progId="Photoshop.Image.13">
                  <p:embed/>
                </p:oleObj>
              </mc:Choice>
              <mc:Fallback>
                <p:oleObj name="Image" r:id="rId4" imgW="21282480" imgH="431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6816" y="3640811"/>
                        <a:ext cx="10818368" cy="2197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69257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Future Work</a:t>
            </a:r>
            <a:endParaRPr lang="en-US" sz="6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4390457"/>
              </p:ext>
            </p:extLst>
          </p:nvPr>
        </p:nvGraphicFramePr>
        <p:xfrm>
          <a:off x="1524000" y="2057400"/>
          <a:ext cx="9144000" cy="3891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4" name="Image" r:id="rId4" imgW="21752280" imgH="9257040" progId="Photoshop.Image.13">
                  <p:embed/>
                </p:oleObj>
              </mc:Choice>
              <mc:Fallback>
                <p:oleObj name="Image" r:id="rId4" imgW="21752280" imgH="9257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0" y="2057400"/>
                        <a:ext cx="9144000" cy="3891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56209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Future Work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2307366"/>
              </p:ext>
            </p:extLst>
          </p:nvPr>
        </p:nvGraphicFramePr>
        <p:xfrm>
          <a:off x="5550871" y="1965161"/>
          <a:ext cx="1090259" cy="4477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7" name="Image" r:id="rId4" imgW="2412360" imgH="9904680" progId="Photoshop.Image.13">
                  <p:embed/>
                </p:oleObj>
              </mc:Choice>
              <mc:Fallback>
                <p:oleObj name="Image" r:id="rId4" imgW="2412360" imgH="9904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50871" y="1965161"/>
                        <a:ext cx="1090259" cy="4477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3686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DATA And audience</a:t>
            </a:r>
            <a:endParaRPr lang="en-US" sz="6000" dirty="0"/>
          </a:p>
        </p:txBody>
      </p:sp>
      <p:pic>
        <p:nvPicPr>
          <p:cNvPr id="3" name="Picture 2" descr="3D Glob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5713" y="1909031"/>
            <a:ext cx="4600575" cy="461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5715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Future Work</a:t>
            </a:r>
            <a:endParaRPr lang="en-US" sz="6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1794119"/>
              </p:ext>
            </p:extLst>
          </p:nvPr>
        </p:nvGraphicFramePr>
        <p:xfrm>
          <a:off x="4483100" y="3183223"/>
          <a:ext cx="3225800" cy="107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0" name="Image" r:id="rId4" imgW="3225240" imgH="1079280" progId="Photoshop.Image.13">
                  <p:embed/>
                </p:oleObj>
              </mc:Choice>
              <mc:Fallback>
                <p:oleObj name="Image" r:id="rId4" imgW="3225240" imgH="1079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83100" y="3183223"/>
                        <a:ext cx="3225800" cy="1079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94978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References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527629" y="2468921"/>
            <a:ext cx="1113674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"</a:t>
            </a:r>
            <a:r>
              <a:rPr lang="en-US" sz="2400" dirty="0"/>
              <a:t>HMD Main Menu." Human Mortality Database. </a:t>
            </a:r>
            <a:r>
              <a:rPr lang="en-US" sz="2400" dirty="0" err="1"/>
              <a:t>N.p</a:t>
            </a:r>
            <a:r>
              <a:rPr lang="en-US" sz="2400" dirty="0"/>
              <a:t>., </a:t>
            </a:r>
            <a:r>
              <a:rPr lang="en-US" sz="2400" dirty="0" err="1"/>
              <a:t>n.d.</a:t>
            </a:r>
            <a:r>
              <a:rPr lang="en-US" sz="2400" dirty="0"/>
              <a:t> Web. 09 Feb. 2015. &lt;http://www.mortality.org/&gt;.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/>
              <a:t>Bostock</a:t>
            </a:r>
            <a:r>
              <a:rPr lang="en-US" sz="2400" dirty="0"/>
              <a:t>, Mike. "Data-Driven Documents." D3.js. </a:t>
            </a:r>
            <a:r>
              <a:rPr lang="en-US" sz="2400" dirty="0" err="1"/>
              <a:t>N.p</a:t>
            </a:r>
            <a:r>
              <a:rPr lang="en-US" sz="2400" dirty="0"/>
              <a:t>., </a:t>
            </a:r>
            <a:r>
              <a:rPr lang="en-US" sz="2400" dirty="0" err="1"/>
              <a:t>n.d.</a:t>
            </a:r>
            <a:r>
              <a:rPr lang="en-US" sz="2400" dirty="0"/>
              <a:t> Web. 01 Mar. 2015. &lt;http://d3js.org</a:t>
            </a:r>
            <a:r>
              <a:rPr lang="en-US" sz="2400" dirty="0" smtClean="0"/>
              <a:t>/&gt;.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"</a:t>
            </a:r>
            <a:r>
              <a:rPr lang="en-US" sz="2400" dirty="0" err="1" smtClean="0"/>
              <a:t>JQuery</a:t>
            </a:r>
            <a:r>
              <a:rPr lang="en-US" sz="2400" dirty="0"/>
              <a:t>." </a:t>
            </a:r>
            <a:r>
              <a:rPr lang="en-US" sz="2400" dirty="0" err="1"/>
              <a:t>JQuery</a:t>
            </a:r>
            <a:r>
              <a:rPr lang="en-US" sz="2400" dirty="0"/>
              <a:t>. The </a:t>
            </a:r>
            <a:r>
              <a:rPr lang="en-US" sz="2400" dirty="0" err="1"/>
              <a:t>JQuery</a:t>
            </a:r>
            <a:r>
              <a:rPr lang="en-US" sz="2400" dirty="0"/>
              <a:t> Foundation, </a:t>
            </a:r>
            <a:r>
              <a:rPr lang="en-US" sz="2400" dirty="0" err="1"/>
              <a:t>n.d.</a:t>
            </a:r>
            <a:r>
              <a:rPr lang="en-US" sz="2400" dirty="0"/>
              <a:t> Web. 28 Jan. 2015. &lt;http://jquery.com</a:t>
            </a:r>
            <a:r>
              <a:rPr lang="en-US" sz="2400" dirty="0" smtClean="0"/>
              <a:t>/&gt;.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"</a:t>
            </a:r>
            <a:r>
              <a:rPr lang="en-US" sz="2400" dirty="0" err="1" smtClean="0"/>
              <a:t>JQuery</a:t>
            </a:r>
            <a:r>
              <a:rPr lang="en-US" sz="2400" dirty="0" smtClean="0"/>
              <a:t> </a:t>
            </a:r>
            <a:r>
              <a:rPr lang="en-US" sz="2400" dirty="0"/>
              <a:t>UI." </a:t>
            </a:r>
            <a:r>
              <a:rPr lang="en-US" sz="2400" dirty="0" err="1"/>
              <a:t>JQuery</a:t>
            </a:r>
            <a:r>
              <a:rPr lang="en-US" sz="2400" dirty="0"/>
              <a:t> UI. The </a:t>
            </a:r>
            <a:r>
              <a:rPr lang="en-US" sz="2400" dirty="0" err="1"/>
              <a:t>JQuery</a:t>
            </a:r>
            <a:r>
              <a:rPr lang="en-US" sz="2400" dirty="0"/>
              <a:t> Foundation, </a:t>
            </a:r>
            <a:r>
              <a:rPr lang="en-US" sz="2400" dirty="0" err="1"/>
              <a:t>n.d.</a:t>
            </a:r>
            <a:r>
              <a:rPr lang="en-US" sz="2400" dirty="0"/>
              <a:t> Web. 28 Jan. 2015. &lt;http://jqueryui.com/&gt;.</a:t>
            </a:r>
          </a:p>
        </p:txBody>
      </p:sp>
    </p:spTree>
    <p:extLst>
      <p:ext uri="{BB962C8B-B14F-4D97-AF65-F5344CB8AC3E}">
        <p14:creationId xmlns:p14="http://schemas.microsoft.com/office/powerpoint/2010/main" val="13824901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References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527629" y="2468921"/>
            <a:ext cx="111367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563996" y="2376713"/>
            <a:ext cx="1106400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 startAt="5"/>
            </a:pPr>
            <a:r>
              <a:rPr lang="en-US" sz="2400" dirty="0" err="1" smtClean="0"/>
              <a:t>Marcelod</a:t>
            </a:r>
            <a:r>
              <a:rPr lang="en-US" sz="2400" dirty="0"/>
              <a:t>. "Life Expectancy at Birth." Visualizing.org. Visualizing.org, 15 Jan. 2014. Web. 29 Mar. 2015. &lt;http://visualizing.org/visualizations/life-expectancy-birth&gt;.</a:t>
            </a:r>
          </a:p>
          <a:p>
            <a:pPr marL="457200" indent="-457200">
              <a:buFont typeface="+mj-lt"/>
              <a:buAutoNum type="arabicPeriod" startAt="5"/>
            </a:pPr>
            <a:r>
              <a:rPr lang="en-US" sz="2400" dirty="0" err="1" smtClean="0"/>
              <a:t>Martiner</a:t>
            </a:r>
            <a:r>
              <a:rPr lang="en-US" sz="2400" dirty="0"/>
              <a:t>. "Life Expectancy: Progress from 1990 to 2013." Life Expectancy: Progress from 1990 to 2013. Health Intelligence, 22 Dec. 2014. Web. 29 Mar. 2015. &lt;http://healthintelligence.drupalgardens.com/content/life-expectancy-progress-1990-2013&gt;.</a:t>
            </a:r>
          </a:p>
          <a:p>
            <a:pPr marL="457200" indent="-457200">
              <a:buFont typeface="+mj-lt"/>
              <a:buAutoNum type="arabicPeriod" startAt="5"/>
            </a:pPr>
            <a:r>
              <a:rPr lang="en-US" sz="2400" dirty="0" err="1" smtClean="0"/>
              <a:t>Yau</a:t>
            </a:r>
            <a:r>
              <a:rPr lang="en-US" sz="2400" dirty="0"/>
              <a:t>, Nathan. "Life Expectancy." Life Expectancy. Flowing Data, </a:t>
            </a:r>
            <a:r>
              <a:rPr lang="en-US" sz="2400" dirty="0" err="1"/>
              <a:t>n.d.</a:t>
            </a:r>
            <a:r>
              <a:rPr lang="en-US" sz="2400" dirty="0"/>
              <a:t> Web. 29 Mar. 2015. &lt;http://projects.flowingdata.com/life-expectancy/&gt;.</a:t>
            </a:r>
          </a:p>
          <a:p>
            <a:pPr marL="457200" indent="-457200">
              <a:buFont typeface="+mj-lt"/>
              <a:buAutoNum type="arabicPeriod" startAt="5"/>
            </a:pPr>
            <a:r>
              <a:rPr lang="en-US" sz="2400" dirty="0" err="1" smtClean="0"/>
              <a:t>Hennig</a:t>
            </a:r>
            <a:r>
              <a:rPr lang="en-US" sz="2400" dirty="0"/>
              <a:t>, Benjamin D. "</a:t>
            </a:r>
            <a:r>
              <a:rPr lang="en-US" sz="2400" dirty="0" err="1"/>
              <a:t>ArcUser</a:t>
            </a:r>
            <a:r>
              <a:rPr lang="en-US" sz="2400" dirty="0"/>
              <a:t> Online." Remapping the World's Population. ESRI, </a:t>
            </a:r>
            <a:r>
              <a:rPr lang="en-US" sz="2400" dirty="0" err="1"/>
              <a:t>n.d.</a:t>
            </a:r>
            <a:r>
              <a:rPr lang="en-US" sz="2400" dirty="0"/>
              <a:t> Web. 29 Mar. 2015. &lt;http://www.esri.com/news/arcuser/0110/cartograms.html&gt;.</a:t>
            </a:r>
          </a:p>
        </p:txBody>
      </p:sp>
    </p:spTree>
    <p:extLst>
      <p:ext uri="{BB962C8B-B14F-4D97-AF65-F5344CB8AC3E}">
        <p14:creationId xmlns:p14="http://schemas.microsoft.com/office/powerpoint/2010/main" val="17637955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Questions?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087503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Implementation</a:t>
            </a:r>
            <a:endParaRPr lang="en-US" sz="6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3939" t="15664" r="35960" b="74452"/>
          <a:stretch/>
        </p:blipFill>
        <p:spPr>
          <a:xfrm>
            <a:off x="2429164" y="3530597"/>
            <a:ext cx="7333673" cy="97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78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Implementation</a:t>
            </a:r>
            <a:endParaRPr lang="en-US" sz="6000" dirty="0"/>
          </a:p>
        </p:txBody>
      </p:sp>
      <p:grpSp>
        <p:nvGrpSpPr>
          <p:cNvPr id="5" name="Group 4"/>
          <p:cNvGrpSpPr/>
          <p:nvPr/>
        </p:nvGrpSpPr>
        <p:grpSpPr>
          <a:xfrm>
            <a:off x="3066906" y="2956861"/>
            <a:ext cx="6058188" cy="2126531"/>
            <a:chOff x="3066906" y="3114675"/>
            <a:chExt cx="6058188" cy="2126531"/>
          </a:xfrm>
        </p:grpSpPr>
        <p:grpSp>
          <p:nvGrpSpPr>
            <p:cNvPr id="4" name="Group 3"/>
            <p:cNvGrpSpPr/>
            <p:nvPr/>
          </p:nvGrpSpPr>
          <p:grpSpPr>
            <a:xfrm>
              <a:off x="3066906" y="3114675"/>
              <a:ext cx="6058188" cy="628651"/>
              <a:chOff x="2566266" y="3416156"/>
              <a:chExt cx="6058188" cy="628651"/>
            </a:xfrm>
          </p:grpSpPr>
          <p:pic>
            <p:nvPicPr>
              <p:cNvPr id="2050" name="Picture 2" descr="http://jquery.com/jquery-wp-content/themes/jquery/images/logo-jquery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66266" y="3416156"/>
                <a:ext cx="2314575" cy="6286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2" name="Picture 4" descr="http://jqueryui.com/jquery-wp-content/themes/jquery/images/logo-jquery-ui.pn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14629" y="3416156"/>
                <a:ext cx="2409825" cy="6286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54" name="Picture 6" descr="qTip - jQuery plugin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7850" y="4298230"/>
              <a:ext cx="876300" cy="942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0003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Live Demo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2204166" y="3013502"/>
            <a:ext cx="77836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3"/>
              </a:rPr>
              <a:t>ONLINE VISUALIZATION DEMO</a:t>
            </a:r>
            <a:endParaRPr lang="en-US" sz="4800" dirty="0"/>
          </a:p>
        </p:txBody>
      </p:sp>
      <p:grpSp>
        <p:nvGrpSpPr>
          <p:cNvPr id="4" name="Group 3"/>
          <p:cNvGrpSpPr/>
          <p:nvPr/>
        </p:nvGrpSpPr>
        <p:grpSpPr>
          <a:xfrm>
            <a:off x="1481149" y="3882662"/>
            <a:ext cx="9229702" cy="1032310"/>
            <a:chOff x="2024749" y="5240406"/>
            <a:chExt cx="9229702" cy="1032310"/>
          </a:xfrm>
        </p:grpSpPr>
        <p:pic>
          <p:nvPicPr>
            <p:cNvPr id="5" name="Picture 2" descr="http://pixabay.com/get/5bb36d9d5c4f69621600/1430089101/help-147419_1280.png?direct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3665" y="5240406"/>
              <a:ext cx="1032310" cy="1032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2024749" y="5402618"/>
              <a:ext cx="365023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/>
                <a:t>Click on the first </a:t>
              </a:r>
              <a:endParaRPr lang="en-US" sz="40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612155" y="5402618"/>
              <a:ext cx="46422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i</a:t>
              </a:r>
              <a:r>
                <a:rPr lang="en-US" sz="4000" dirty="0" smtClean="0"/>
                <a:t>n the loading screen.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36498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Perception and theory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3382116" y="3013502"/>
            <a:ext cx="54277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3"/>
              </a:rPr>
              <a:t>LIVE WALKTHROUGH</a:t>
            </a:r>
            <a:endParaRPr lang="en-US" sz="4800" dirty="0"/>
          </a:p>
        </p:txBody>
      </p:sp>
      <p:grpSp>
        <p:nvGrpSpPr>
          <p:cNvPr id="6" name="Group 5"/>
          <p:cNvGrpSpPr/>
          <p:nvPr/>
        </p:nvGrpSpPr>
        <p:grpSpPr>
          <a:xfrm>
            <a:off x="1135225" y="3882662"/>
            <a:ext cx="9921551" cy="1032310"/>
            <a:chOff x="1332900" y="5240406"/>
            <a:chExt cx="9921551" cy="1032310"/>
          </a:xfrm>
        </p:grpSpPr>
        <p:pic>
          <p:nvPicPr>
            <p:cNvPr id="1026" name="Picture 2" descr="http://pixabay.com/get/5bb36d9d5c4f69621600/1430089101/help-147419_1280.png?direct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3665" y="5240406"/>
              <a:ext cx="1032310" cy="1032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1332900" y="5389414"/>
              <a:ext cx="420076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/>
                <a:t>Click on the second</a:t>
              </a:r>
              <a:endParaRPr lang="en-US" sz="40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612155" y="5402618"/>
              <a:ext cx="46422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i</a:t>
              </a:r>
              <a:r>
                <a:rPr lang="en-US" sz="4000" dirty="0" smtClean="0"/>
                <a:t>n the loading screen.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14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Visualization research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246374"/>
              </p:ext>
            </p:extLst>
          </p:nvPr>
        </p:nvGraphicFramePr>
        <p:xfrm>
          <a:off x="1524000" y="2240603"/>
          <a:ext cx="9144000" cy="3891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4" name="Image" r:id="rId4" imgW="21752280" imgH="9257040" progId="Photoshop.Image.13">
                  <p:embed/>
                </p:oleObj>
              </mc:Choice>
              <mc:Fallback>
                <p:oleObj name="Image" r:id="rId4" imgW="21752280" imgH="9257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0" y="2240603"/>
                        <a:ext cx="9144000" cy="3891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6933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Visualization research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0982993"/>
              </p:ext>
            </p:extLst>
          </p:nvPr>
        </p:nvGraphicFramePr>
        <p:xfrm>
          <a:off x="1527048" y="2240280"/>
          <a:ext cx="9144000" cy="38915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8" name="Image" r:id="rId4" imgW="21752280" imgH="9257040" progId="Photoshop.Image.13">
                  <p:embed/>
                </p:oleObj>
              </mc:Choice>
              <mc:Fallback>
                <p:oleObj name="Image" r:id="rId4" imgW="21752280" imgH="9257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7048" y="2240280"/>
                        <a:ext cx="9144000" cy="38915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25161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2736</TotalTime>
  <Words>356</Words>
  <Application>Microsoft Office PowerPoint</Application>
  <PresentationFormat>Widescreen</PresentationFormat>
  <Paragraphs>67</Paragraphs>
  <Slides>33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Celestial</vt:lpstr>
      <vt:lpstr>Adobe Photoshop Image</vt:lpstr>
      <vt:lpstr>Visualizing the effects of historical events on life and mortality</vt:lpstr>
      <vt:lpstr>DATA And audience</vt:lpstr>
      <vt:lpstr>DATA And audience</vt:lpstr>
      <vt:lpstr>Implementation</vt:lpstr>
      <vt:lpstr>Implementation</vt:lpstr>
      <vt:lpstr>Live Demo</vt:lpstr>
      <vt:lpstr>Perception and theory</vt:lpstr>
      <vt:lpstr>Visualization research</vt:lpstr>
      <vt:lpstr>Visualization research</vt:lpstr>
      <vt:lpstr>Visualization research</vt:lpstr>
      <vt:lpstr>User study</vt:lpstr>
      <vt:lpstr>User study</vt:lpstr>
      <vt:lpstr>User study</vt:lpstr>
      <vt:lpstr>User study</vt:lpstr>
      <vt:lpstr>Analysis</vt:lpstr>
      <vt:lpstr>Analysis</vt:lpstr>
      <vt:lpstr>Analysis</vt:lpstr>
      <vt:lpstr>Analysis</vt:lpstr>
      <vt:lpstr>Analysis</vt:lpstr>
      <vt:lpstr>Analysis</vt:lpstr>
      <vt:lpstr>Analysis</vt:lpstr>
      <vt:lpstr>Analysis</vt:lpstr>
      <vt:lpstr>Comparison</vt:lpstr>
      <vt:lpstr>Comparison</vt:lpstr>
      <vt:lpstr>Comparison</vt:lpstr>
      <vt:lpstr>Comparison</vt:lpstr>
      <vt:lpstr>Future Work</vt:lpstr>
      <vt:lpstr>Future Work</vt:lpstr>
      <vt:lpstr>Future Work</vt:lpstr>
      <vt:lpstr>Future Work</vt:lpstr>
      <vt:lpstr>References</vt:lpstr>
      <vt:lpstr>References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the effects of historical events on life and mortality</dc:title>
  <dc:creator>Chris Aikman</dc:creator>
  <cp:lastModifiedBy>Chris Aikman</cp:lastModifiedBy>
  <cp:revision>37</cp:revision>
  <dcterms:created xsi:type="dcterms:W3CDTF">2015-04-25T23:44:41Z</dcterms:created>
  <dcterms:modified xsi:type="dcterms:W3CDTF">2015-04-27T21:21:33Z</dcterms:modified>
</cp:coreProperties>
</file>

<file path=docProps/thumbnail.jpeg>
</file>